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</p:sldMasterIdLst>
  <p:notesMasterIdLst>
    <p:notesMasterId r:id="rId22"/>
  </p:notesMasterIdLst>
  <p:sldIdLst>
    <p:sldId id="308" r:id="rId3"/>
    <p:sldId id="269" r:id="rId4"/>
    <p:sldId id="293" r:id="rId5"/>
    <p:sldId id="278" r:id="rId6"/>
    <p:sldId id="285" r:id="rId7"/>
    <p:sldId id="294" r:id="rId8"/>
    <p:sldId id="284" r:id="rId9"/>
    <p:sldId id="280" r:id="rId10"/>
    <p:sldId id="286" r:id="rId11"/>
    <p:sldId id="287" r:id="rId12"/>
    <p:sldId id="300" r:id="rId13"/>
    <p:sldId id="295" r:id="rId14"/>
    <p:sldId id="301" r:id="rId15"/>
    <p:sldId id="302" r:id="rId16"/>
    <p:sldId id="305" r:id="rId17"/>
    <p:sldId id="304" r:id="rId18"/>
    <p:sldId id="306" r:id="rId19"/>
    <p:sldId id="307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22" autoAdjust="0"/>
  </p:normalViewPr>
  <p:slideViewPr>
    <p:cSldViewPr snapToObjects="1">
      <p:cViewPr varScale="1">
        <p:scale>
          <a:sx n="95" d="100"/>
          <a:sy n="95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19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1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7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09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1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369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93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1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1901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2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4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956376" cy="2952328"/>
          </a:xfrm>
        </p:spPr>
        <p:txBody>
          <a:bodyPr/>
          <a:lstStyle/>
          <a:p>
            <a:pPr algn="ctr"/>
            <a:r>
              <a:rPr lang="hu-HU" sz="2400" dirty="0"/>
              <a:t>A vízgyűjtő-gazdálkodási tervezés ipart, közlekedést érintő eredményei, az intézkedések programja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i="1" dirty="0" smtClean="0"/>
              <a:t>ORSZÁGOS </a:t>
            </a:r>
            <a:r>
              <a:rPr lang="hu-HU" sz="2000" i="1" dirty="0" smtClean="0"/>
              <a:t>FÓRUM</a:t>
            </a:r>
            <a:br>
              <a:rPr lang="hu-HU" sz="2000" i="1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>Operatív monitoring az </a:t>
            </a:r>
            <a:r>
              <a:rPr lang="hu-HU" sz="2800" dirty="0" smtClean="0"/>
              <a:t>iparban</a:t>
            </a:r>
            <a:endParaRPr lang="hu-HU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691680" y="435777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cap="all" dirty="0">
                <a:solidFill>
                  <a:prstClr val="white"/>
                </a:solidFill>
                <a:ea typeface="+mj-ea"/>
                <a:cs typeface="Arial"/>
              </a:rPr>
              <a:t>Tóth György </a:t>
            </a:r>
            <a:r>
              <a:rPr lang="hu-HU" sz="2000" b="1" cap="all" dirty="0" err="1">
                <a:solidFill>
                  <a:prstClr val="white"/>
                </a:solidFill>
                <a:ea typeface="+mj-ea"/>
                <a:cs typeface="Arial"/>
              </a:rPr>
              <a:t>IstvÁN</a:t>
            </a:r>
            <a:r>
              <a:rPr lang="hu-HU" sz="2000" b="1" cap="all" dirty="0">
                <a:solidFill>
                  <a:prstClr val="white"/>
                </a:solidFill>
                <a:ea typeface="+mj-ea"/>
                <a:cs typeface="Arial"/>
              </a:rPr>
              <a:t/>
            </a:r>
            <a:br>
              <a:rPr lang="hu-HU" sz="2000" b="1" cap="all" dirty="0">
                <a:solidFill>
                  <a:prstClr val="white"/>
                </a:solidFill>
                <a:ea typeface="+mj-ea"/>
                <a:cs typeface="Arial"/>
              </a:rPr>
            </a:br>
            <a:r>
              <a:rPr lang="hu-HU" sz="2000" b="1" cap="all" dirty="0">
                <a:solidFill>
                  <a:prstClr val="white"/>
                </a:solidFill>
                <a:ea typeface="+mj-ea"/>
                <a:cs typeface="Arial"/>
              </a:rPr>
              <a:t>                </a:t>
            </a:r>
            <a:r>
              <a:rPr lang="hu-HU" sz="2000" b="1" cap="all" dirty="0" err="1">
                <a:solidFill>
                  <a:prstClr val="white"/>
                </a:solidFill>
                <a:ea typeface="+mj-ea"/>
                <a:cs typeface="Arial"/>
              </a:rPr>
              <a:t>ovf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35462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Mi a gond?</a:t>
            </a:r>
            <a:endParaRPr lang="hu-HU" sz="29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51520" y="1628800"/>
            <a:ext cx="85885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Állapotértékeléshez, döntéshez </a:t>
            </a:r>
            <a:r>
              <a:rPr lang="hu-HU" sz="2800" dirty="0"/>
              <a:t>történő felhasználás kritériuma, </a:t>
            </a:r>
            <a:r>
              <a:rPr lang="hu-HU" sz="2800" dirty="0" smtClean="0"/>
              <a:t>megbízhatóság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Operatív monitoring kiértékelése – visszacsatolás </a:t>
            </a:r>
            <a:r>
              <a:rPr lang="hu-HU" sz="2800" dirty="0" smtClean="0"/>
              <a:t>hiánya, szervezeti </a:t>
            </a:r>
            <a:r>
              <a:rPr lang="hu-HU" sz="2800" dirty="0"/>
              <a:t>felépítés: </a:t>
            </a:r>
            <a:r>
              <a:rPr lang="hu-HU" sz="2800" dirty="0" smtClean="0"/>
              <a:t>KTF </a:t>
            </a:r>
            <a:r>
              <a:rPr lang="hu-HU" sz="2800" dirty="0"/>
              <a:t>(</a:t>
            </a:r>
            <a:r>
              <a:rPr lang="hu-HU" sz="2800" dirty="0" smtClean="0"/>
              <a:t>OKTF</a:t>
            </a:r>
            <a:r>
              <a:rPr lang="hu-HU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EU kifogásolás több lépésben, végül ex-ante feltétellé lett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381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84784"/>
            <a:ext cx="7931224" cy="46910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u-H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Feltáró </a:t>
            </a:r>
            <a:r>
              <a:rPr lang="hu-HU" sz="2600" dirty="0"/>
              <a:t>pontok változatlanok (144 db), az operatív pontok száma 345-ről 1035-re nőtt a VGT1 óta. </a:t>
            </a:r>
            <a:r>
              <a:rPr lang="hu-HU" sz="2600" dirty="0" smtClean="0"/>
              <a:t>Ez a helyzet változik, új </a:t>
            </a:r>
            <a:r>
              <a:rPr lang="hu-HU" sz="2600" dirty="0" smtClean="0"/>
              <a:t>koncepció </a:t>
            </a:r>
            <a:r>
              <a:rPr lang="hu-HU" sz="2600" dirty="0" smtClean="0"/>
              <a:t>a feltáró </a:t>
            </a:r>
            <a:r>
              <a:rPr lang="hu-HU" sz="2600" dirty="0" err="1" smtClean="0"/>
              <a:t>monitoringhoz</a:t>
            </a:r>
            <a:r>
              <a:rPr lang="hu-HU" sz="2600" dirty="0" smtClean="0"/>
              <a:t>, amely betölti rendeltetését.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582 ponton, 484 víztesten általános kémia, </a:t>
            </a:r>
            <a:br>
              <a:rPr lang="hu-HU" sz="2600" dirty="0"/>
            </a:br>
            <a:r>
              <a:rPr lang="hu-HU" sz="2600" dirty="0"/>
              <a:t>110 ponton, 81 víztesten vízgyűjtő-specifikus szennyezők, 120 ponton 90 víztesten veszélyes </a:t>
            </a:r>
            <a:r>
              <a:rPr lang="hu-HU" sz="2600" dirty="0" smtClean="0"/>
              <a:t>anyagok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5496" y="44624"/>
            <a:ext cx="9000999" cy="864096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</a:t>
            </a:r>
            <a:r>
              <a:rPr lang="hu-HU" sz="3600" dirty="0" smtClean="0"/>
              <a:t>felszíni vizes operatív monitoring – a </a:t>
            </a:r>
            <a:r>
              <a:rPr lang="hu-HU" sz="3600" dirty="0" err="1" smtClean="0"/>
              <a:t>viszacsatolás</a:t>
            </a:r>
            <a:r>
              <a:rPr lang="hu-HU" sz="3600" dirty="0" smtClean="0"/>
              <a:t> hiánya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38964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6910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Önellenőrzés folytatása</a:t>
            </a:r>
          </a:p>
          <a:p>
            <a:r>
              <a:rPr lang="hu-HU" dirty="0" smtClean="0"/>
              <a:t>A releváns paraméterekre történő kiterjesztés (vízjogi engedélyek, </a:t>
            </a:r>
            <a:r>
              <a:rPr lang="hu-HU" dirty="0" err="1" smtClean="0"/>
              <a:t>helyspecifikus</a:t>
            </a:r>
            <a:r>
              <a:rPr lang="hu-HU" dirty="0" smtClean="0"/>
              <a:t> </a:t>
            </a:r>
            <a:r>
              <a:rPr lang="hu-HU" dirty="0"/>
              <a:t>veszélyes </a:t>
            </a:r>
            <a:r>
              <a:rPr lang="hu-HU" dirty="0" smtClean="0"/>
              <a:t>anyag, FSP)</a:t>
            </a:r>
          </a:p>
          <a:p>
            <a:r>
              <a:rPr lang="hu-HU" dirty="0" smtClean="0"/>
              <a:t>Minőségi követelmények (főként LOQ, határérték/10)</a:t>
            </a:r>
          </a:p>
          <a:p>
            <a:r>
              <a:rPr lang="hu-HU" dirty="0" smtClean="0"/>
              <a:t>Adatszolgáltatási kötelezettség módosítása (laboradat-protokoll, központi vízügyi adatbázis)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28467" cy="864096"/>
          </a:xfrm>
        </p:spPr>
        <p:txBody>
          <a:bodyPr>
            <a:normAutofit/>
          </a:bodyPr>
          <a:lstStyle/>
          <a:p>
            <a:r>
              <a:rPr lang="hu-HU" sz="3200" dirty="0" smtClean="0"/>
              <a:t>Javaslat - </a:t>
            </a:r>
            <a:r>
              <a:rPr lang="hu-HU" sz="3200" dirty="0" err="1" smtClean="0"/>
              <a:t>emissziómérés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441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A felszíni vízbe történő közvetlen bebocsátás esetén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releváns </a:t>
            </a:r>
            <a:r>
              <a:rPr lang="hu-HU" dirty="0" smtClean="0"/>
              <a:t>paraméterek vizsgálata </a:t>
            </a:r>
          </a:p>
          <a:p>
            <a:pPr lvl="1"/>
            <a:r>
              <a:rPr lang="hu-HU" sz="2600" dirty="0" smtClean="0"/>
              <a:t>Általános vízkémia</a:t>
            </a:r>
          </a:p>
          <a:p>
            <a:pPr lvl="1"/>
            <a:r>
              <a:rPr lang="hu-HU" sz="2600" dirty="0" smtClean="0"/>
              <a:t>Veszélyes anyagok megfelelő csoportja</a:t>
            </a:r>
          </a:p>
          <a:p>
            <a:pPr lvl="1"/>
            <a:r>
              <a:rPr lang="hu-HU" sz="2600" dirty="0" err="1" smtClean="0"/>
              <a:t>Helyspecifikus</a:t>
            </a:r>
            <a:r>
              <a:rPr lang="hu-HU" sz="2600" dirty="0" smtClean="0"/>
              <a:t> veszélyes anyag (FSP)</a:t>
            </a:r>
          </a:p>
          <a:p>
            <a:pPr lvl="1"/>
            <a:r>
              <a:rPr lang="hu-HU" sz="2600" dirty="0" smtClean="0"/>
              <a:t>Csak a releváns biológiai minőségi elem(</a:t>
            </a:r>
            <a:r>
              <a:rPr lang="hu-HU" sz="2600" dirty="0" err="1" smtClean="0"/>
              <a:t>ek</a:t>
            </a:r>
            <a:r>
              <a:rPr lang="hu-HU" sz="2600" dirty="0" smtClean="0"/>
              <a:t>)</a:t>
            </a:r>
            <a:endParaRPr lang="hu-HU" sz="2600" dirty="0"/>
          </a:p>
          <a:p>
            <a:r>
              <a:rPr lang="hu-HU" dirty="0" smtClean="0"/>
              <a:t>A víztesthez viszonyított terhelés meghatározott szintje felett (</a:t>
            </a:r>
            <a:r>
              <a:rPr lang="hu-HU" dirty="0" err="1" smtClean="0"/>
              <a:t>emissziómérés</a:t>
            </a:r>
            <a:r>
              <a:rPr lang="hu-HU" dirty="0" smtClean="0"/>
              <a:t>, vízhozam és a befogadó állapota alapján)</a:t>
            </a:r>
          </a:p>
          <a:p>
            <a:r>
              <a:rPr lang="hu-HU" dirty="0" smtClean="0"/>
              <a:t>Minőségi </a:t>
            </a:r>
            <a:r>
              <a:rPr lang="hu-HU" dirty="0"/>
              <a:t>követelmények (főként </a:t>
            </a:r>
            <a:r>
              <a:rPr lang="hu-HU" dirty="0" err="1" smtClean="0"/>
              <a:t>LOQ-ra</a:t>
            </a:r>
            <a:r>
              <a:rPr lang="hu-HU" dirty="0" smtClean="0"/>
              <a:t>, határérték/3)</a:t>
            </a:r>
            <a:endParaRPr lang="hu-HU" dirty="0"/>
          </a:p>
          <a:p>
            <a:r>
              <a:rPr lang="hu-HU" dirty="0"/>
              <a:t>Adatszolgáltatási kötelezettség módosítása (laboradat-protokoll, központi vízügyi adatbázis)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444491" cy="864096"/>
          </a:xfrm>
        </p:spPr>
        <p:txBody>
          <a:bodyPr>
            <a:normAutofit/>
          </a:bodyPr>
          <a:lstStyle/>
          <a:p>
            <a:r>
              <a:rPr lang="hu-HU" sz="3200" dirty="0"/>
              <a:t>Javaslat </a:t>
            </a:r>
            <a:r>
              <a:rPr lang="hu-HU" sz="3200" dirty="0" smtClean="0"/>
              <a:t>– Felszíni operatív (1)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6867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6910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400" dirty="0"/>
              <a:t>A felszíni vízbe történő </a:t>
            </a:r>
            <a:r>
              <a:rPr lang="hu-HU" sz="3400" dirty="0" smtClean="0"/>
              <a:t>közvetett </a:t>
            </a:r>
            <a:r>
              <a:rPr lang="hu-HU" sz="3400" dirty="0"/>
              <a:t>bebocsátás </a:t>
            </a:r>
            <a:r>
              <a:rPr lang="hu-HU" sz="3400" dirty="0" smtClean="0"/>
              <a:t>esetén (csatornázott terület, szennyvíztisztítóval, vagy anélkül)</a:t>
            </a:r>
          </a:p>
          <a:p>
            <a:endParaRPr lang="hu-HU" dirty="0"/>
          </a:p>
          <a:p>
            <a:r>
              <a:rPr lang="hu-HU" dirty="0" smtClean="0"/>
              <a:t>A kibocsátó nem végez operatív </a:t>
            </a:r>
            <a:r>
              <a:rPr lang="hu-HU" dirty="0" err="1" smtClean="0"/>
              <a:t>monitoringot</a:t>
            </a:r>
            <a:endParaRPr lang="hu-HU" dirty="0"/>
          </a:p>
          <a:p>
            <a:r>
              <a:rPr lang="hu-HU" dirty="0" smtClean="0"/>
              <a:t>A kibocsátó emissziós vizsgálatot végez(</a:t>
            </a:r>
            <a:r>
              <a:rPr lang="hu-HU" dirty="0" err="1" smtClean="0"/>
              <a:t>tet</a:t>
            </a:r>
            <a:r>
              <a:rPr lang="hu-HU" dirty="0" smtClean="0"/>
              <a:t>) a </a:t>
            </a:r>
            <a:r>
              <a:rPr lang="hu-HU" dirty="0"/>
              <a:t>releváns </a:t>
            </a:r>
            <a:r>
              <a:rPr lang="hu-HU" dirty="0" smtClean="0"/>
              <a:t>paraméterekre</a:t>
            </a:r>
            <a:endParaRPr lang="hu-HU" dirty="0"/>
          </a:p>
          <a:p>
            <a:pPr lvl="1"/>
            <a:r>
              <a:rPr lang="hu-HU" sz="2600" dirty="0"/>
              <a:t>Általános vízkémia</a:t>
            </a:r>
          </a:p>
          <a:p>
            <a:pPr lvl="1"/>
            <a:r>
              <a:rPr lang="hu-HU" sz="2600" dirty="0"/>
              <a:t>Veszélyes anyagok megfelelő csoportja</a:t>
            </a:r>
          </a:p>
          <a:p>
            <a:pPr lvl="1"/>
            <a:r>
              <a:rPr lang="hu-HU" sz="2600" dirty="0" err="1"/>
              <a:t>Helyspecifikus</a:t>
            </a:r>
            <a:r>
              <a:rPr lang="hu-HU" sz="2600" dirty="0"/>
              <a:t> veszélyes anyag (FSP)</a:t>
            </a:r>
          </a:p>
          <a:p>
            <a:r>
              <a:rPr lang="hu-HU" dirty="0" smtClean="0"/>
              <a:t>Az emissziós adatokat, a szennyvíz mennyiségével együtt átadja a csatornahálózatot/szennyvíztisztítót üzemeltető cégnek</a:t>
            </a:r>
          </a:p>
          <a:p>
            <a:r>
              <a:rPr lang="hu-HU" dirty="0" smtClean="0"/>
              <a:t>Az üzemeltető az általa történő kibocsátás miatti monitoring-kötelezettség ellenértékét érvényesíti az árban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228467" cy="864096"/>
          </a:xfrm>
        </p:spPr>
        <p:txBody>
          <a:bodyPr/>
          <a:lstStyle/>
          <a:p>
            <a:r>
              <a:rPr lang="hu-HU" sz="3200" dirty="0">
                <a:solidFill>
                  <a:prstClr val="white"/>
                </a:solidFill>
              </a:rPr>
              <a:t>Javaslat – Felszíni operatív </a:t>
            </a:r>
            <a:r>
              <a:rPr lang="hu-HU" sz="3200" dirty="0" smtClean="0">
                <a:solidFill>
                  <a:prstClr val="white"/>
                </a:solidFill>
              </a:rPr>
              <a:t>(2)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7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691063"/>
          </a:xfrm>
        </p:spPr>
        <p:txBody>
          <a:bodyPr>
            <a:normAutofit fontScale="85000" lnSpcReduction="10000"/>
          </a:bodyPr>
          <a:lstStyle/>
          <a:p>
            <a:r>
              <a:rPr lang="hu-HU" sz="3300" dirty="0" smtClean="0"/>
              <a:t>Valamennyi felszíni vizes operatív </a:t>
            </a:r>
            <a:r>
              <a:rPr lang="hu-HU" sz="3300" dirty="0" err="1" smtClean="0"/>
              <a:t>monitoringot</a:t>
            </a:r>
            <a:r>
              <a:rPr lang="hu-HU" sz="3300" dirty="0" smtClean="0"/>
              <a:t> addig kell csak végezni, amíg az értékéléshez szükséges vizsgálati számot (12 a kémiai minőségi elemekre) el nem érik. </a:t>
            </a:r>
          </a:p>
          <a:p>
            <a:r>
              <a:rPr lang="hu-HU" sz="3300" dirty="0" smtClean="0"/>
              <a:t>A biológiai minőségi elemek vizsgálati időpontja megválasztásakor figyelembe kell venni a vegetációs periódust</a:t>
            </a:r>
            <a:r>
              <a:rPr lang="hu-HU" sz="3300" dirty="0" smtClean="0"/>
              <a:t>.</a:t>
            </a:r>
          </a:p>
          <a:p>
            <a:endParaRPr lang="hu-HU" dirty="0" smtClean="0"/>
          </a:p>
          <a:p>
            <a:pPr marL="400050" lvl="1" indent="0">
              <a:buNone/>
            </a:pPr>
            <a:r>
              <a:rPr lang="hu-HU" sz="3300" dirty="0" smtClean="0"/>
              <a:t>A VÍZÜGY által végrehajtott morfológiai beavatkozások és hidrológiai befolyásolások vizsgálata marad állami feladat! </a:t>
            </a:r>
            <a:endParaRPr lang="hu-HU" sz="33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352928" cy="864096"/>
          </a:xfrm>
        </p:spPr>
        <p:txBody>
          <a:bodyPr/>
          <a:lstStyle/>
          <a:p>
            <a:r>
              <a:rPr lang="hu-HU" sz="3200" dirty="0">
                <a:solidFill>
                  <a:prstClr val="white"/>
                </a:solidFill>
              </a:rPr>
              <a:t>Javaslat – Felszíni operatív </a:t>
            </a:r>
            <a:r>
              <a:rPr lang="hu-HU" sz="3200" dirty="0" smtClean="0">
                <a:solidFill>
                  <a:prstClr val="white"/>
                </a:solidFill>
              </a:rPr>
              <a:t>(3)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7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6910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3400" dirty="0"/>
              <a:t>A </a:t>
            </a:r>
            <a:r>
              <a:rPr lang="hu-HU" sz="3400" dirty="0" smtClean="0"/>
              <a:t>talajra történő közvetlen kibocsátás </a:t>
            </a:r>
            <a:r>
              <a:rPr lang="hu-HU" sz="3400" dirty="0"/>
              <a:t>esetén </a:t>
            </a:r>
            <a:r>
              <a:rPr lang="hu-HU" sz="3400" dirty="0" smtClean="0"/>
              <a:t>(elszikkasztás)</a:t>
            </a:r>
            <a:endParaRPr lang="hu-HU" sz="3400" dirty="0"/>
          </a:p>
          <a:p>
            <a:r>
              <a:rPr lang="hu-HU" dirty="0" smtClean="0"/>
              <a:t>A kibocsátó (pl. szennyvíztelep-üzemeltető) operatív </a:t>
            </a:r>
            <a:r>
              <a:rPr lang="hu-HU" dirty="0" err="1" smtClean="0"/>
              <a:t>monitoringot</a:t>
            </a:r>
            <a:r>
              <a:rPr lang="hu-HU" dirty="0" smtClean="0"/>
              <a:t> végez(</a:t>
            </a:r>
            <a:r>
              <a:rPr lang="hu-HU" dirty="0" err="1" smtClean="0"/>
              <a:t>tet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Általános vízkémia</a:t>
            </a:r>
          </a:p>
          <a:p>
            <a:pPr lvl="1"/>
            <a:r>
              <a:rPr lang="hu-HU" dirty="0"/>
              <a:t>Veszélyes anyagok megfelelő csoportja</a:t>
            </a:r>
          </a:p>
          <a:p>
            <a:pPr lvl="1"/>
            <a:r>
              <a:rPr lang="hu-HU" dirty="0" smtClean="0"/>
              <a:t>Hely/létesítmény-specifikus </a:t>
            </a:r>
            <a:r>
              <a:rPr lang="hu-HU" dirty="0"/>
              <a:t>veszélyes anyag (</a:t>
            </a:r>
            <a:r>
              <a:rPr lang="hu-HU" dirty="0" smtClean="0"/>
              <a:t>FSP, pl. szénhidrogén-bányászat)</a:t>
            </a:r>
            <a:endParaRPr lang="hu-HU" dirty="0"/>
          </a:p>
          <a:p>
            <a:r>
              <a:rPr lang="hu-HU" dirty="0"/>
              <a:t>A víztesthez viszonyított terhelés meghatározott szintje felett (</a:t>
            </a:r>
            <a:r>
              <a:rPr lang="hu-HU" dirty="0" err="1"/>
              <a:t>emissziómérés</a:t>
            </a:r>
            <a:r>
              <a:rPr lang="hu-HU" dirty="0"/>
              <a:t>, </a:t>
            </a:r>
            <a:r>
              <a:rPr lang="hu-HU" dirty="0" smtClean="0"/>
              <a:t>alapján</a:t>
            </a:r>
            <a:r>
              <a:rPr lang="hu-HU" dirty="0"/>
              <a:t>)</a:t>
            </a:r>
          </a:p>
          <a:p>
            <a:r>
              <a:rPr lang="hu-HU" dirty="0"/>
              <a:t>Minőségi követelmények (főként LOQ, határérték/3)</a:t>
            </a:r>
          </a:p>
          <a:p>
            <a:r>
              <a:rPr lang="hu-HU" dirty="0"/>
              <a:t>Adatszolgáltatási kötelezettség módosítása (laboradat-protokoll, központi vízügyi adatbázis)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864096"/>
          </a:xfrm>
        </p:spPr>
        <p:txBody>
          <a:bodyPr>
            <a:normAutofit fontScale="90000"/>
          </a:bodyPr>
          <a:lstStyle/>
          <a:p>
            <a:r>
              <a:rPr lang="hu-HU" sz="3200" dirty="0">
                <a:solidFill>
                  <a:prstClr val="white"/>
                </a:solidFill>
              </a:rPr>
              <a:t>Javaslat – </a:t>
            </a:r>
            <a:r>
              <a:rPr lang="hu-HU" sz="3200" dirty="0" smtClean="0">
                <a:solidFill>
                  <a:prstClr val="white"/>
                </a:solidFill>
              </a:rPr>
              <a:t>Felszín alatti </a:t>
            </a:r>
            <a:r>
              <a:rPr lang="hu-HU" sz="3200" dirty="0">
                <a:solidFill>
                  <a:prstClr val="white"/>
                </a:solidFill>
              </a:rPr>
              <a:t>operatív </a:t>
            </a:r>
            <a:r>
              <a:rPr lang="hu-HU" sz="3200" dirty="0" smtClean="0">
                <a:solidFill>
                  <a:prstClr val="white"/>
                </a:solidFill>
              </a:rPr>
              <a:t>(1)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7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6910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Specifikus követelmény a szénhidrogén-iparágra</a:t>
            </a:r>
          </a:p>
          <a:p>
            <a:r>
              <a:rPr lang="hu-HU" dirty="0" smtClean="0"/>
              <a:t>a terhelt réteget (ahová a </a:t>
            </a:r>
            <a:r>
              <a:rPr lang="hu-HU" dirty="0" err="1" smtClean="0"/>
              <a:t>viszasajtolás</a:t>
            </a:r>
            <a:r>
              <a:rPr lang="hu-HU" dirty="0" smtClean="0"/>
              <a:t> történik)</a:t>
            </a:r>
          </a:p>
          <a:p>
            <a:r>
              <a:rPr lang="hu-HU" dirty="0" smtClean="0"/>
              <a:t>a releváns paraméterekre (minimum PAH, EPH, VPH, BTEX és a fúrási segédanyagok mindegyike) </a:t>
            </a:r>
          </a:p>
          <a:p>
            <a:pPr marL="0" indent="0">
              <a:buNone/>
            </a:pPr>
            <a:r>
              <a:rPr lang="hu-HU" dirty="0"/>
              <a:t>k</a:t>
            </a:r>
            <a:r>
              <a:rPr lang="hu-HU" dirty="0" smtClean="0"/>
              <a:t>ell vizsgálni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588507" cy="864096"/>
          </a:xfrm>
        </p:spPr>
        <p:txBody>
          <a:bodyPr>
            <a:normAutofit fontScale="90000"/>
          </a:bodyPr>
          <a:lstStyle/>
          <a:p>
            <a:r>
              <a:rPr lang="hu-HU" sz="3200" dirty="0">
                <a:solidFill>
                  <a:prstClr val="white"/>
                </a:solidFill>
              </a:rPr>
              <a:t>Javaslat – Felszín alatti operatív </a:t>
            </a:r>
            <a:r>
              <a:rPr lang="hu-HU" sz="3200" dirty="0" smtClean="0">
                <a:solidFill>
                  <a:prstClr val="white"/>
                </a:solidFill>
              </a:rPr>
              <a:t>(2)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7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6910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Szennyezett területek</a:t>
            </a:r>
          </a:p>
          <a:p>
            <a:pPr lvl="1"/>
            <a:r>
              <a:rPr lang="hu-HU" dirty="0" smtClean="0"/>
              <a:t>OKKP keretében kerülnek vizsgálatra, nem az operatív programban</a:t>
            </a:r>
          </a:p>
          <a:p>
            <a:pPr lvl="1"/>
            <a:r>
              <a:rPr lang="hu-HU" dirty="0" smtClean="0"/>
              <a:t>A létező </a:t>
            </a:r>
            <a:r>
              <a:rPr lang="hu-HU" dirty="0"/>
              <a:t>cég </a:t>
            </a:r>
            <a:r>
              <a:rPr lang="hu-HU" dirty="0" smtClean="0"/>
              <a:t>által okozott ismert talajszennyezések, melyeket az OKKP nem kezel esetén a cég operatív </a:t>
            </a:r>
            <a:r>
              <a:rPr lang="hu-HU" dirty="0" err="1"/>
              <a:t>monitoringot</a:t>
            </a:r>
            <a:r>
              <a:rPr lang="hu-HU" dirty="0"/>
              <a:t> végez(</a:t>
            </a:r>
            <a:r>
              <a:rPr lang="hu-HU" dirty="0" err="1"/>
              <a:t>tet</a:t>
            </a:r>
            <a:r>
              <a:rPr lang="hu-HU" dirty="0"/>
              <a:t>)</a:t>
            </a:r>
          </a:p>
          <a:p>
            <a:r>
              <a:rPr lang="hu-HU" dirty="0" smtClean="0"/>
              <a:t>A vízbázisok </a:t>
            </a:r>
          </a:p>
          <a:p>
            <a:pPr lvl="1"/>
            <a:r>
              <a:rPr lang="hu-HU" dirty="0" smtClean="0"/>
              <a:t>Ha </a:t>
            </a:r>
            <a:r>
              <a:rPr lang="hu-HU" dirty="0"/>
              <a:t>a 21/2002. (IV. 25.) </a:t>
            </a:r>
            <a:r>
              <a:rPr lang="hu-HU" dirty="0" err="1"/>
              <a:t>KöViM</a:t>
            </a:r>
            <a:r>
              <a:rPr lang="hu-HU" dirty="0"/>
              <a:t> </a:t>
            </a:r>
            <a:r>
              <a:rPr lang="hu-HU" dirty="0" smtClean="0"/>
              <a:t>rendelet 3. melléklete szerinti vizsgálatok szennyezést találnak, akkor a vízmű </a:t>
            </a:r>
            <a:r>
              <a:rPr lang="hu-HU" dirty="0"/>
              <a:t>operatív </a:t>
            </a:r>
            <a:r>
              <a:rPr lang="hu-HU" dirty="0" err="1"/>
              <a:t>monitoringot</a:t>
            </a:r>
            <a:r>
              <a:rPr lang="hu-HU" dirty="0"/>
              <a:t> végez(</a:t>
            </a:r>
            <a:r>
              <a:rPr lang="hu-HU" dirty="0" err="1"/>
              <a:t>tet</a:t>
            </a:r>
            <a:r>
              <a:rPr lang="hu-HU" dirty="0"/>
              <a:t>)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864096"/>
          </a:xfrm>
        </p:spPr>
        <p:txBody>
          <a:bodyPr/>
          <a:lstStyle/>
          <a:p>
            <a:r>
              <a:rPr lang="hu-HU" sz="2900" dirty="0">
                <a:solidFill>
                  <a:prstClr val="white"/>
                </a:solidFill>
              </a:rPr>
              <a:t>Javaslat – Felszín alatti operatív </a:t>
            </a:r>
            <a:r>
              <a:rPr lang="hu-HU" sz="2900" dirty="0" smtClean="0">
                <a:solidFill>
                  <a:prstClr val="white"/>
                </a:solidFill>
              </a:rPr>
              <a:t>(3)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67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1714562" y="4005064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Tóth György István, OVF</a:t>
            </a:r>
          </a:p>
          <a:p>
            <a:pPr algn="ctr"/>
            <a:r>
              <a:rPr lang="hu-HU" dirty="0" err="1">
                <a:solidFill>
                  <a:schemeClr val="bg1"/>
                </a:solidFill>
              </a:rPr>
              <a:t>toth.gyorgy.istvan</a:t>
            </a:r>
            <a:r>
              <a:rPr lang="hu-HU" dirty="0">
                <a:solidFill>
                  <a:schemeClr val="bg1"/>
                </a:solidFill>
              </a:rPr>
              <a:t>@</a:t>
            </a:r>
            <a:r>
              <a:rPr lang="hu-HU" dirty="0" err="1">
                <a:solidFill>
                  <a:schemeClr val="bg1"/>
                </a:solidFill>
              </a:rPr>
              <a:t>ovf.hu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4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operatív monitoring módosításával kapcsolatos elképzelések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operatív monitoring célja, funkciója és megvalósulása az előző VGT ciklusban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Kibocsátások mérése, vizsgálata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jövőbeli operatív monitoring elve</a:t>
            </a:r>
          </a:p>
          <a:p>
            <a:endParaRPr lang="hu-HU" sz="2000" dirty="0" smtClean="0"/>
          </a:p>
          <a:p>
            <a:endParaRPr lang="hu-HU" sz="16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5636179" cy="864096"/>
          </a:xfrm>
        </p:spPr>
        <p:txBody>
          <a:bodyPr>
            <a:normAutofit/>
          </a:bodyPr>
          <a:lstStyle/>
          <a:p>
            <a:r>
              <a:rPr lang="hu-HU" sz="3200" dirty="0" smtClean="0"/>
              <a:t>TARTALOM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46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>
            <a:normAutofit fontScale="92500" lnSpcReduction="10000"/>
          </a:bodyPr>
          <a:lstStyle/>
          <a:p>
            <a:endParaRPr lang="hu-HU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Az operatív monitoring végrehajtása a környezethasználók és az állam feladata lenne a szennyező/használó fizet </a:t>
            </a:r>
            <a:r>
              <a:rPr lang="hu-HU" sz="2800" dirty="0" err="1" smtClean="0"/>
              <a:t>környezetpolitkai</a:t>
            </a:r>
            <a:r>
              <a:rPr lang="hu-HU" sz="2800" dirty="0" smtClean="0"/>
              <a:t> és környezetjogi alapelv (2004/35/EK </a:t>
            </a:r>
            <a:r>
              <a:rPr lang="hu-HU" sz="2800" dirty="0"/>
              <a:t>parlamenti és tanácsi </a:t>
            </a:r>
            <a:r>
              <a:rPr lang="hu-HU" sz="2800" dirty="0" smtClean="0"/>
              <a:t>irányelv, PPP) alapján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kibocsátások vizsgálata (önellenőrzés) a releváns paraméterekre a jövőben ki kell </a:t>
            </a:r>
            <a:r>
              <a:rPr lang="hu-HU" sz="2800" dirty="0" smtClean="0"/>
              <a:t>terjedjen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A feltáró és felügyeleti monitoring marad állami feladat</a:t>
            </a:r>
            <a:endParaRPr lang="hu-HU" sz="28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864096"/>
          </a:xfrm>
        </p:spPr>
        <p:txBody>
          <a:bodyPr/>
          <a:lstStyle/>
          <a:p>
            <a:r>
              <a:rPr lang="hu-HU" dirty="0" smtClean="0"/>
              <a:t>Vezetői összefoglaló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57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628800"/>
            <a:ext cx="7931224" cy="5051103"/>
          </a:xfrm>
        </p:spPr>
        <p:txBody>
          <a:bodyPr>
            <a:normAutofit fontScale="92500" lnSpcReduction="20000"/>
          </a:bodyPr>
          <a:lstStyle/>
          <a:p>
            <a:r>
              <a:rPr lang="hu-HU" sz="2000" dirty="0" smtClean="0"/>
              <a:t>A felszíni vízminőségi monitoring elemei:</a:t>
            </a:r>
          </a:p>
          <a:p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Általános kémiai jellemzők (a biológiát támogató elemek: oxigénháztartás, tápanyag-háztartás, sóháztartás,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Vízgyűjtő-specifikus szennyezők (</a:t>
            </a:r>
            <a:r>
              <a:rPr lang="hu-HU" sz="1800" dirty="0" err="1" smtClean="0"/>
              <a:t>As</a:t>
            </a:r>
            <a:r>
              <a:rPr lang="hu-HU" sz="1800" dirty="0" smtClean="0"/>
              <a:t>, </a:t>
            </a:r>
            <a:r>
              <a:rPr lang="hu-HU" sz="1800" dirty="0" err="1" smtClean="0"/>
              <a:t>Cr</a:t>
            </a:r>
            <a:r>
              <a:rPr lang="hu-HU" sz="1800" dirty="0" smtClean="0"/>
              <a:t>, </a:t>
            </a:r>
            <a:r>
              <a:rPr lang="hu-HU" sz="1800" dirty="0" err="1" smtClean="0"/>
              <a:t>Cu</a:t>
            </a:r>
            <a:r>
              <a:rPr lang="hu-HU" sz="1800" dirty="0" smtClean="0"/>
              <a:t>, </a:t>
            </a:r>
            <a:r>
              <a:rPr lang="hu-HU" sz="1800" dirty="0" err="1" smtClean="0"/>
              <a:t>Zn</a:t>
            </a:r>
            <a:r>
              <a:rPr lang="hu-HU" sz="1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Biológiai minőségi </a:t>
            </a:r>
            <a:r>
              <a:rPr lang="hu-HU" sz="1800" dirty="0" smtClean="0"/>
              <a:t>elemek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lebegő </a:t>
            </a:r>
            <a:r>
              <a:rPr lang="hu-HU" sz="1300" dirty="0"/>
              <a:t>életmódot folytató algák (</a:t>
            </a:r>
            <a:r>
              <a:rPr lang="hu-HU" sz="1300" dirty="0" err="1"/>
              <a:t>fitoplankton</a:t>
            </a:r>
            <a:r>
              <a:rPr lang="hu-HU" sz="13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err="1" smtClean="0"/>
              <a:t>makroszkópikus</a:t>
            </a:r>
            <a:r>
              <a:rPr lang="hu-HU" sz="1300" dirty="0" smtClean="0"/>
              <a:t> </a:t>
            </a:r>
            <a:r>
              <a:rPr lang="hu-HU" sz="1300" dirty="0"/>
              <a:t>vízi lágyszárú növényzet (</a:t>
            </a:r>
            <a:r>
              <a:rPr lang="hu-HU" sz="1300" dirty="0" err="1"/>
              <a:t>makrofita</a:t>
            </a:r>
            <a:r>
              <a:rPr lang="hu-HU" sz="13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aljzaton</a:t>
            </a:r>
            <a:r>
              <a:rPr lang="hu-HU" sz="1300" dirty="0"/>
              <a:t>, vagy egyéb szilárd felületen bevonatot képző algák (</a:t>
            </a:r>
            <a:r>
              <a:rPr lang="hu-HU" sz="1300" dirty="0" err="1"/>
              <a:t>fitobentosz</a:t>
            </a:r>
            <a:r>
              <a:rPr lang="hu-HU" sz="1300" dirty="0"/>
              <a:t>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fenéklakó </a:t>
            </a:r>
            <a:r>
              <a:rPr lang="hu-HU" sz="1300" dirty="0" err="1"/>
              <a:t>makroszkópikus</a:t>
            </a:r>
            <a:r>
              <a:rPr lang="hu-HU" sz="1300" dirty="0"/>
              <a:t> vízi gerinctelenek (</a:t>
            </a:r>
            <a:r>
              <a:rPr lang="hu-HU" sz="1300" dirty="0" err="1"/>
              <a:t>makrogerinctelenek</a:t>
            </a:r>
            <a:r>
              <a:rPr lang="hu-HU" sz="1300" dirty="0"/>
              <a:t>), és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sz="1300" dirty="0" smtClean="0"/>
              <a:t>halak</a:t>
            </a:r>
            <a:endParaRPr lang="hu-HU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smtClean="0"/>
              <a:t>Veszélyes anyagok (33/45 komponens, komponenscsoport, köztük fémek, toxikus elemek, szintetikus és természetes toxikus szerves vegyületek)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 err="1" smtClean="0"/>
              <a:t>Hidromorfológiai</a:t>
            </a:r>
            <a:r>
              <a:rPr lang="hu-HU" sz="1800" dirty="0" smtClean="0"/>
              <a:t> jellemzők (a medret érintő beavatkozások és antropogén hatások okozta változások)</a:t>
            </a:r>
            <a:endParaRPr lang="hu-H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800" dirty="0"/>
              <a:t>Védett területek </a:t>
            </a:r>
            <a:r>
              <a:rPr lang="hu-HU" sz="1800" dirty="0" err="1" smtClean="0"/>
              <a:t>monitoringja</a:t>
            </a:r>
            <a:endParaRPr lang="hu-HU" sz="18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400" dirty="0"/>
              <a:t>Fürdőhelyek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Iv</a:t>
            </a:r>
            <a:r>
              <a:rPr lang="hu-HU" sz="1400" dirty="0" err="1"/>
              <a:t>óvizek</a:t>
            </a:r>
            <a:endParaRPr lang="hu-HU" sz="14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400" dirty="0" smtClean="0"/>
              <a:t>Természetvédelmi védettség alatt álló területek (NATURA2000, </a:t>
            </a:r>
            <a:r>
              <a:rPr lang="hu-HU" sz="1400" dirty="0" err="1" smtClean="0"/>
              <a:t>TVT-k</a:t>
            </a:r>
            <a:r>
              <a:rPr lang="hu-HU" sz="1400" dirty="0" smtClean="0"/>
              <a:t>, </a:t>
            </a:r>
            <a:r>
              <a:rPr lang="hu-HU" sz="1400" dirty="0" err="1" smtClean="0"/>
              <a:t>stb</a:t>
            </a:r>
            <a:r>
              <a:rPr lang="hu-HU" sz="1400" dirty="0" smtClean="0"/>
              <a:t>)</a:t>
            </a:r>
            <a:endParaRPr lang="hu-HU" sz="1400" dirty="0"/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hu-HU" sz="1400" dirty="0"/>
              <a:t>Halas </a:t>
            </a:r>
            <a:r>
              <a:rPr lang="hu-HU" sz="1400" dirty="0" smtClean="0"/>
              <a:t>vizek</a:t>
            </a:r>
            <a:endParaRPr lang="hu-HU" sz="16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9282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8640959" cy="5195119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 smtClean="0"/>
              <a:t>Felszíni vizekre vonatkozó monitoring-programok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2 db feltáró program (álló- és folyóvizekre), célja az állapot általános jellemzése, trendek vizsgálata – állami feladat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2+6 db operatív program (álló- és folyóvizekre), célja a kockázatosságnak, intézkedés eredményességének, terhelés hatásának igazolása, vagy cáfolása – főként környezethasználói feladat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100" dirty="0" smtClean="0"/>
              <a:t>Tápanyag és </a:t>
            </a:r>
            <a:r>
              <a:rPr lang="hu-HU" sz="2100" dirty="0" err="1" smtClean="0"/>
              <a:t>hidromorfológiailag</a:t>
            </a:r>
            <a:r>
              <a:rPr lang="hu-HU" sz="2100" dirty="0" smtClean="0"/>
              <a:t> kockázatos tavak két programja,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hu-HU" sz="2100" dirty="0"/>
              <a:t>Veszélyes anyag </a:t>
            </a:r>
            <a:r>
              <a:rPr lang="hu-HU" sz="2100" dirty="0" smtClean="0"/>
              <a:t>miatt, tápanyag és szerves anyag miatt kockázatos folyók, továbbá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 smtClean="0"/>
              <a:t>a </a:t>
            </a:r>
            <a:r>
              <a:rPr lang="hu-HU" sz="2000" dirty="0"/>
              <a:t>hosszanti átjárhatóság </a:t>
            </a:r>
            <a:r>
              <a:rPr lang="hu-HU" sz="2000" dirty="0" smtClean="0"/>
              <a:t>akadályozottsága,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duzzasztás, vízkivétel</a:t>
            </a:r>
            <a:r>
              <a:rPr lang="hu-HU" sz="2000" dirty="0" smtClean="0"/>
              <a:t>,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keresztszelvény menti </a:t>
            </a:r>
            <a:r>
              <a:rPr lang="hu-HU" sz="2000" dirty="0" smtClean="0"/>
              <a:t>elváltozások, és a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hu-HU" sz="2000" dirty="0"/>
              <a:t>kotrás, </a:t>
            </a:r>
            <a:r>
              <a:rPr lang="hu-HU" sz="2000" dirty="0" smtClean="0"/>
              <a:t>burkolás hatásai</a:t>
            </a:r>
          </a:p>
          <a:p>
            <a:pPr lvl="2"/>
            <a:r>
              <a:rPr lang="hu-HU" sz="2000" dirty="0"/>
              <a:t>m</a:t>
            </a:r>
            <a:r>
              <a:rPr lang="hu-HU" sz="2000" dirty="0" smtClean="0"/>
              <a:t>iatt kockázatos folyóvizek hat programja</a:t>
            </a:r>
          </a:p>
          <a:p>
            <a:pPr lvl="3"/>
            <a:endParaRPr lang="hu-HU" sz="2300" dirty="0" smtClean="0"/>
          </a:p>
          <a:p>
            <a:pPr lvl="2"/>
            <a:endParaRPr lang="hu-HU" sz="2200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1165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363272" cy="5090244"/>
          </a:xfrm>
        </p:spPr>
        <p:txBody>
          <a:bodyPr>
            <a:normAutofit lnSpcReduction="10000"/>
          </a:bodyPr>
          <a:lstStyle/>
          <a:p>
            <a:r>
              <a:rPr lang="hu-HU" sz="1600" dirty="0"/>
              <a:t>A </a:t>
            </a:r>
            <a:r>
              <a:rPr lang="hu-HU" sz="1600" dirty="0" smtClean="0"/>
              <a:t>felszín alatti </a:t>
            </a:r>
            <a:r>
              <a:rPr lang="hu-HU" sz="1600" dirty="0"/>
              <a:t>vízminőségi monitoring elemei</a:t>
            </a:r>
            <a:r>
              <a:rPr lang="hu-HU" sz="1600" dirty="0" smtClean="0"/>
              <a:t>:</a:t>
            </a:r>
          </a:p>
          <a:p>
            <a:endParaRPr 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Területi (feltáró)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Környezethasználói monitoring (adatszolgáltatók: vízművek, ipari </a:t>
            </a:r>
            <a:r>
              <a:rPr lang="hu-HU" sz="1600" dirty="0"/>
              <a:t>ü</a:t>
            </a:r>
            <a:r>
              <a:rPr lang="hu-HU" sz="1600" dirty="0" smtClean="0"/>
              <a:t>zemek, hulladéklerakók…)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Operatív monitoring, célja a VKI </a:t>
            </a:r>
            <a:r>
              <a:rPr lang="hu-HU" sz="1600" dirty="0"/>
              <a:t>célkitűzéseinek elérését veszélyeztető, azonosított kockázatok </a:t>
            </a:r>
            <a:r>
              <a:rPr lang="hu-HU" sz="1600" dirty="0" smtClean="0"/>
              <a:t>felmérése</a:t>
            </a:r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Az </a:t>
            </a:r>
            <a:r>
              <a:rPr lang="hu-HU" sz="1600" dirty="0" smtClean="0"/>
              <a:t>alapkémiai </a:t>
            </a:r>
            <a:r>
              <a:rPr lang="hu-HU" sz="1600" dirty="0"/>
              <a:t>paraméterek </a:t>
            </a:r>
            <a:r>
              <a:rPr lang="hu-HU" sz="1600" dirty="0" smtClean="0"/>
              <a:t>miatt </a:t>
            </a:r>
            <a:r>
              <a:rPr lang="hu-HU" sz="1600" dirty="0"/>
              <a:t>gyenge állapotúnak minősített víztesteken </a:t>
            </a:r>
            <a:r>
              <a:rPr lang="hu-HU" sz="1600" dirty="0" smtClean="0"/>
              <a:t>369 </a:t>
            </a:r>
            <a:r>
              <a:rPr lang="hu-HU" sz="1600" dirty="0"/>
              <a:t>mintavételi </a:t>
            </a:r>
            <a:r>
              <a:rPr lang="hu-HU" sz="1600" dirty="0" smtClean="0"/>
              <a:t>helyen:</a:t>
            </a:r>
            <a:endParaRPr lang="hu-HU" sz="16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hu-HU" sz="1400" b="1" dirty="0" smtClean="0"/>
              <a:t>HUGWP_O1 </a:t>
            </a:r>
            <a:r>
              <a:rPr lang="hu-HU" sz="1400" dirty="0" smtClean="0"/>
              <a:t>a víztest </a:t>
            </a:r>
            <a:r>
              <a:rPr lang="hu-HU" sz="1400" dirty="0"/>
              <a:t>valamennyi monitoring pontján </a:t>
            </a:r>
            <a:r>
              <a:rPr lang="hu-HU" sz="1400" dirty="0" smtClean="0"/>
              <a:t>évente </a:t>
            </a:r>
            <a:r>
              <a:rPr lang="hu-HU" sz="1400" dirty="0"/>
              <a:t>kétszer </a:t>
            </a:r>
            <a:r>
              <a:rPr lang="hu-HU" sz="1400" dirty="0" smtClean="0"/>
              <a:t>alapkémiai paraméterek</a:t>
            </a:r>
            <a:endParaRPr lang="hu-HU" sz="14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hu-HU" sz="1400" b="1" dirty="0" smtClean="0"/>
              <a:t>HUGWP_O2 </a:t>
            </a:r>
            <a:r>
              <a:rPr lang="hu-HU" sz="1400" dirty="0" smtClean="0"/>
              <a:t>a víztest ivóvíz-termelő objektumain évente négyszer alapkémiai paraméterek, kivéve a felszíni szennyezéstől bizonyítottan védett vízadókat szűrőző objektumokat, ahol a HUGWP_O1 programot kell alkalmazni.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HUGWP_O3 </a:t>
            </a:r>
            <a:r>
              <a:rPr lang="hu-HU" sz="1600" dirty="0" err="1" smtClean="0"/>
              <a:t>növényvédőszer</a:t>
            </a:r>
            <a:r>
              <a:rPr lang="hu-HU" sz="1600" dirty="0" smtClean="0"/>
              <a:t> </a:t>
            </a:r>
            <a:r>
              <a:rPr lang="hu-HU" sz="1600" dirty="0"/>
              <a:t>miatt gyenge </a:t>
            </a:r>
            <a:r>
              <a:rPr lang="hu-HU" sz="1600" dirty="0" smtClean="0"/>
              <a:t>víztesteken valamennyi </a:t>
            </a:r>
            <a:r>
              <a:rPr lang="hu-HU" sz="1600" dirty="0"/>
              <a:t>monitoring </a:t>
            </a:r>
            <a:r>
              <a:rPr lang="hu-HU" sz="1600" dirty="0" smtClean="0"/>
              <a:t>ponton </a:t>
            </a:r>
            <a:r>
              <a:rPr lang="hu-HU" sz="1600" dirty="0"/>
              <a:t>évente egyszer </a:t>
            </a:r>
            <a:r>
              <a:rPr lang="hu-HU" sz="1600" dirty="0" err="1" smtClean="0"/>
              <a:t>peszticidek</a:t>
            </a:r>
            <a:r>
              <a:rPr lang="hu-HU" sz="1600" dirty="0" smtClean="0"/>
              <a:t> és alapkémiai paraméterek 37 helyen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/>
              <a:t>HUGWP_O4  </a:t>
            </a:r>
            <a:r>
              <a:rPr lang="hu-HU" sz="1600" dirty="0" smtClean="0"/>
              <a:t>alifás klórozott szénhidrogének miatt gyenge víztestek a </a:t>
            </a:r>
            <a:r>
              <a:rPr lang="hu-HU" sz="1600" dirty="0" err="1" smtClean="0"/>
              <a:t>szennyezőforrás</a:t>
            </a:r>
            <a:r>
              <a:rPr lang="hu-HU" sz="1600" dirty="0" smtClean="0"/>
              <a:t> hatáskörzetében elhelyezkedő pontokon alifás klórozott szénhidrogénekre évi egy mérés elvégzése kötelező, valamint az alap kémia paraméterekre a HUGWP_O1, vagy HUGWP_O2 operatív program szerint évi kettő, vagy négy mérés szükséges, </a:t>
            </a:r>
            <a:br>
              <a:rPr lang="hu-HU" sz="1600" dirty="0" smtClean="0"/>
            </a:br>
            <a:r>
              <a:rPr lang="hu-HU" sz="1600" dirty="0" smtClean="0"/>
              <a:t>19 helyen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864096"/>
          </a:xfrm>
        </p:spPr>
        <p:txBody>
          <a:bodyPr>
            <a:normAutofit/>
          </a:bodyPr>
          <a:lstStyle/>
          <a:p>
            <a:r>
              <a:rPr lang="hu-HU" sz="3600" dirty="0">
                <a:solidFill>
                  <a:prstClr val="white"/>
                </a:solidFill>
              </a:rPr>
              <a:t>A vízminőségi monitoring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17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84784"/>
            <a:ext cx="7931224" cy="4691063"/>
          </a:xfrm>
        </p:spPr>
        <p:txBody>
          <a:bodyPr>
            <a:normAutofit/>
          </a:bodyPr>
          <a:lstStyle/>
          <a:p>
            <a:r>
              <a:rPr lang="hu-HU" sz="2600" dirty="0" smtClean="0"/>
              <a:t>1140 ponton 840 víztesten mérés, 78%</a:t>
            </a:r>
          </a:p>
          <a:p>
            <a:r>
              <a:rPr lang="hu-HU" sz="2600" dirty="0" smtClean="0"/>
              <a:t>Általános kémia: 709 ponton, 692 víztesten, 64,1%</a:t>
            </a:r>
          </a:p>
          <a:p>
            <a:r>
              <a:rPr lang="hu-HU" sz="2600" dirty="0" smtClean="0"/>
              <a:t>Vízgyűjtő-specifikus szennyező: 485 ponton, 463 víztesten, 45,7%</a:t>
            </a:r>
          </a:p>
          <a:p>
            <a:r>
              <a:rPr lang="hu-HU" sz="2600" dirty="0" smtClean="0"/>
              <a:t>Veszélyes anyag: 446 ponton 441 víztesten, 40,9%</a:t>
            </a:r>
          </a:p>
          <a:p>
            <a:r>
              <a:rPr lang="hu-HU" sz="2600" dirty="0" smtClean="0"/>
              <a:t>Biológiai vizsgálatok (külsős adatokkal bővítve): 1039 ponton 747 víztesten (biológiai minőségi elemenként eltérő számok)</a:t>
            </a:r>
          </a:p>
          <a:p>
            <a:endParaRPr lang="hu-HU" sz="26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A </a:t>
            </a:r>
            <a:r>
              <a:rPr lang="hu-HU" sz="3600" dirty="0" smtClean="0"/>
              <a:t>felszíni vízminőségi </a:t>
            </a:r>
            <a:r>
              <a:rPr lang="hu-HU" sz="3600" dirty="0"/>
              <a:t>monitoring </a:t>
            </a:r>
            <a:r>
              <a:rPr lang="hu-HU" sz="3600" dirty="0" smtClean="0"/>
              <a:t>– számokban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1165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6247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/>
              <a:t>A vízminőségi monitoring </a:t>
            </a:r>
            <a:endParaRPr lang="hu-HU" sz="2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88" cy="643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2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10801" y="1988840"/>
            <a:ext cx="7931224" cy="46910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156459" cy="864096"/>
          </a:xfrm>
        </p:spPr>
        <p:txBody>
          <a:bodyPr>
            <a:normAutofit/>
          </a:bodyPr>
          <a:lstStyle/>
          <a:p>
            <a:r>
              <a:rPr lang="hu-HU" sz="3600" dirty="0" smtClean="0"/>
              <a:t>Mi a gond?</a:t>
            </a:r>
            <a:endParaRPr lang="hu-HU" sz="2900" dirty="0"/>
          </a:p>
        </p:txBody>
      </p:sp>
      <p:sp>
        <p:nvSpPr>
          <p:cNvPr id="2" name="Téglalap 1"/>
          <p:cNvSpPr/>
          <p:nvPr/>
        </p:nvSpPr>
        <p:spPr>
          <a:xfrm>
            <a:off x="410801" y="1484784"/>
            <a:ext cx="83022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monitoring eredményeként készített offline felszíni vizes adatbázisban (2008. II. félévtől 2012 év végéig):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Összes </a:t>
            </a:r>
            <a:r>
              <a:rPr lang="hu-HU" sz="2400" dirty="0"/>
              <a:t>mérés 1 113 760 db adat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Maximális mérésszám mintavételi helyenként és komponensenként: 113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Csonka (&lt;10) mérések száma: 161 881 </a:t>
            </a:r>
            <a:r>
              <a:rPr lang="hu-HU" sz="2400" dirty="0" smtClean="0"/>
              <a:t>db</a:t>
            </a:r>
          </a:p>
          <a:p>
            <a:r>
              <a:rPr lang="hu-HU" sz="2400" dirty="0"/>
              <a:t>A monitoring a vizsgálati jellemzők szempontjából is csonka: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halmonitoring</a:t>
            </a:r>
            <a:r>
              <a:rPr lang="hu-HU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/>
              <a:t>bióta</a:t>
            </a:r>
            <a:r>
              <a:rPr lang="hu-HU" sz="2400" dirty="0"/>
              <a:t> vizsgálatok (3 komponens)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PBDE, SCCP, </a:t>
            </a:r>
            <a:r>
              <a:rPr lang="hu-HU" sz="2400" dirty="0" err="1"/>
              <a:t>urea</a:t>
            </a:r>
            <a:r>
              <a:rPr lang="hu-HU" sz="2400" dirty="0"/>
              <a:t> </a:t>
            </a:r>
            <a:r>
              <a:rPr lang="hu-HU" sz="2400" dirty="0" err="1"/>
              <a:t>peszticidek</a:t>
            </a:r>
            <a:r>
              <a:rPr lang="hu-HU" sz="2400" dirty="0"/>
              <a:t>, stb.</a:t>
            </a:r>
          </a:p>
          <a:p>
            <a:endParaRPr lang="hu-HU" sz="2400" dirty="0"/>
          </a:p>
          <a:p>
            <a:r>
              <a:rPr lang="hu-HU" sz="2400" dirty="0"/>
              <a:t>A kémiai monitoring számos vizsgálata nem megfelelő </a:t>
            </a:r>
            <a:r>
              <a:rPr lang="hu-HU" sz="2400" dirty="0" smtClean="0"/>
              <a:t>érzékenységű</a:t>
            </a:r>
          </a:p>
        </p:txBody>
      </p:sp>
    </p:spTree>
    <p:extLst>
      <p:ext uri="{BB962C8B-B14F-4D97-AF65-F5344CB8AC3E}">
        <p14:creationId xmlns:p14="http://schemas.microsoft.com/office/powerpoint/2010/main" val="4381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5942</TotalTime>
  <Words>1138</Words>
  <Application>Microsoft Office PowerPoint</Application>
  <PresentationFormat>Diavetítés a képernyőre (4:3 oldalarány)</PresentationFormat>
  <Paragraphs>145</Paragraphs>
  <Slides>19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1" baseType="lpstr">
      <vt:lpstr>Office-téma</vt:lpstr>
      <vt:lpstr>1_Office-téma</vt:lpstr>
      <vt:lpstr>A vízgyűjtő-gazdálkodási tervezés ipart, közlekedést érintő eredményei, az intézkedések programja  ORSZÁGOS FÓRUM   Operatív monitoring az iparban</vt:lpstr>
      <vt:lpstr>TARTALOM</vt:lpstr>
      <vt:lpstr>Vezetői összefoglaló</vt:lpstr>
      <vt:lpstr>A vízminőségi monitoring </vt:lpstr>
      <vt:lpstr>A vízminőségi monitoring </vt:lpstr>
      <vt:lpstr>A vízminőségi monitoring </vt:lpstr>
      <vt:lpstr>A felszíni vízminőségi monitoring – számokban</vt:lpstr>
      <vt:lpstr>A vízminőségi monitoring </vt:lpstr>
      <vt:lpstr>Mi a gond?</vt:lpstr>
      <vt:lpstr>Mi a gond?</vt:lpstr>
      <vt:lpstr>A felszíni vizes operatív monitoring – a viszacsatolás hiánya</vt:lpstr>
      <vt:lpstr>Javaslat - emissziómérés</vt:lpstr>
      <vt:lpstr>Javaslat – Felszíni operatív (1)</vt:lpstr>
      <vt:lpstr>Javaslat – Felszíni operatív (2)</vt:lpstr>
      <vt:lpstr>Javaslat – Felszíni operatív (3)</vt:lpstr>
      <vt:lpstr>Javaslat – Felszín alatti operatív (1)</vt:lpstr>
      <vt:lpstr>Javaslat – Felszín alatti operatív (2)</vt:lpstr>
      <vt:lpstr>Javaslat – Felszín alatti operatív (3)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Tóth György István</cp:lastModifiedBy>
  <cp:revision>232</cp:revision>
  <dcterms:created xsi:type="dcterms:W3CDTF">2014-03-03T11:13:53Z</dcterms:created>
  <dcterms:modified xsi:type="dcterms:W3CDTF">2015-08-31T07:07:38Z</dcterms:modified>
</cp:coreProperties>
</file>